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57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F40DA-3992-410B-97B4-6D7C0F7B7DCC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A71D-62F9-4088-9B0B-3CC0A565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64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F40DA-3992-410B-97B4-6D7C0F7B7DCC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A71D-62F9-4088-9B0B-3CC0A565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37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F40DA-3992-410B-97B4-6D7C0F7B7DCC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A71D-62F9-4088-9B0B-3CC0A565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03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F40DA-3992-410B-97B4-6D7C0F7B7DCC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A71D-62F9-4088-9B0B-3CC0A565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1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F40DA-3992-410B-97B4-6D7C0F7B7DCC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A71D-62F9-4088-9B0B-3CC0A565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11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F40DA-3992-410B-97B4-6D7C0F7B7DCC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A71D-62F9-4088-9B0B-3CC0A565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358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F40DA-3992-410B-97B4-6D7C0F7B7DCC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A71D-62F9-4088-9B0B-3CC0A565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504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F40DA-3992-410B-97B4-6D7C0F7B7DCC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A71D-62F9-4088-9B0B-3CC0A565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974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F40DA-3992-410B-97B4-6D7C0F7B7DCC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A71D-62F9-4088-9B0B-3CC0A565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3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F40DA-3992-410B-97B4-6D7C0F7B7DCC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A71D-62F9-4088-9B0B-3CC0A565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04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F40DA-3992-410B-97B4-6D7C0F7B7DCC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A71D-62F9-4088-9B0B-3CC0A565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747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F40DA-3992-410B-97B4-6D7C0F7B7DCC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FA71D-62F9-4088-9B0B-3CC0A565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25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olio.frontside.io/eholdings/customer-resources/19-1252-51825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folio.frontside.io/eholdings/customer-resources/26-146-6248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/>
              <a:t>eHoldings</a:t>
            </a:r>
            <a:r>
              <a:rPr lang="en-US" b="1" dirty="0"/>
              <a:t> App: Custom Coverage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 26, 2018</a:t>
            </a:r>
          </a:p>
        </p:txBody>
      </p:sp>
    </p:spTree>
    <p:extLst>
      <p:ext uri="{BB962C8B-B14F-4D97-AF65-F5344CB8AC3E}">
        <p14:creationId xmlns:p14="http://schemas.microsoft.com/office/powerpoint/2010/main" val="1119450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/>
              <a:t>What is an embargo?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123876"/>
            <a:ext cx="11102163" cy="5734124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Some publishers do not make all the articles in a journal available online as soon as it published. Some publishers will make articles available online for several days to several years after publication. There is no standard. </a:t>
            </a:r>
          </a:p>
          <a:p>
            <a:r>
              <a:rPr lang="en-US" dirty="0"/>
              <a:t>The time frame for when a publisher will make all articles in a journal available in a given package is called an </a:t>
            </a:r>
            <a:r>
              <a:rPr lang="en-US" b="1" dirty="0"/>
              <a:t>embargo</a:t>
            </a:r>
            <a:r>
              <a:rPr lang="en-US" dirty="0"/>
              <a:t>.</a:t>
            </a:r>
          </a:p>
          <a:p>
            <a:r>
              <a:rPr lang="en-US" dirty="0"/>
              <a:t>An embargo is set at the title-package level only. </a:t>
            </a:r>
          </a:p>
          <a:p>
            <a:pPr lvl="1"/>
            <a:r>
              <a:rPr lang="en-US" dirty="0"/>
              <a:t>Why? Because embargoes may differ across packages due to relationships publishers have with Providers. </a:t>
            </a:r>
          </a:p>
          <a:p>
            <a:r>
              <a:rPr lang="en-US" dirty="0"/>
              <a:t>If EPKB (aka EBSCO’s knowledge base) is aware of an embargo then it will return this information in the RM API response. It is called a </a:t>
            </a:r>
            <a:r>
              <a:rPr lang="en-US" b="1" dirty="0"/>
              <a:t>managed embargo</a:t>
            </a:r>
            <a:r>
              <a:rPr lang="en-US" dirty="0"/>
              <a:t>. </a:t>
            </a:r>
          </a:p>
          <a:p>
            <a:r>
              <a:rPr lang="en-US" dirty="0"/>
              <a:t>A </a:t>
            </a:r>
            <a:r>
              <a:rPr lang="en-US" dirty="0" err="1"/>
              <a:t>eHoldings</a:t>
            </a:r>
            <a:r>
              <a:rPr lang="en-US" dirty="0"/>
              <a:t> app user can also add a </a:t>
            </a:r>
            <a:r>
              <a:rPr lang="en-US" b="1" dirty="0"/>
              <a:t>custom embargo </a:t>
            </a:r>
            <a:r>
              <a:rPr lang="en-US" dirty="0"/>
              <a:t>regardless of the presence of a managed embargo. </a:t>
            </a:r>
          </a:p>
          <a:p>
            <a:r>
              <a:rPr lang="en-US" dirty="0"/>
              <a:t>An embargo is represented in units of time: </a:t>
            </a:r>
          </a:p>
          <a:p>
            <a:pPr lvl="1"/>
            <a:r>
              <a:rPr lang="en-US" dirty="0"/>
              <a:t>Days</a:t>
            </a:r>
          </a:p>
          <a:p>
            <a:pPr lvl="1"/>
            <a:r>
              <a:rPr lang="en-US" dirty="0"/>
              <a:t>Weeks </a:t>
            </a:r>
          </a:p>
          <a:p>
            <a:pPr lvl="1"/>
            <a:r>
              <a:rPr lang="en-US" dirty="0"/>
              <a:t>Months </a:t>
            </a:r>
          </a:p>
          <a:p>
            <a:pPr lvl="1"/>
            <a:r>
              <a:rPr lang="en-US" dirty="0"/>
              <a:t>Years </a:t>
            </a:r>
          </a:p>
          <a:p>
            <a:r>
              <a:rPr lang="en-US" b="1" dirty="0"/>
              <a:t>Managed Embargo Example: </a:t>
            </a:r>
            <a:r>
              <a:rPr lang="en-US" dirty="0"/>
              <a:t>Title: New Review of Academic Librarianship in Package:  Library, Information Science &amp; Technology Abstracts with Full Text</a:t>
            </a:r>
          </a:p>
          <a:p>
            <a:pPr lvl="1"/>
            <a:r>
              <a:rPr lang="en-US" dirty="0"/>
              <a:t>Has an 18 month embargo. </a:t>
            </a:r>
          </a:p>
          <a:p>
            <a:pPr lvl="1"/>
            <a:r>
              <a:rPr lang="en-US" dirty="0"/>
              <a:t>It means all articles in this journal will be available online 18 months after these articles were published. </a:t>
            </a:r>
          </a:p>
          <a:p>
            <a:r>
              <a:rPr lang="en-US" b="1" dirty="0"/>
              <a:t>Custom Embargo Example: </a:t>
            </a:r>
            <a:r>
              <a:rPr lang="en-US" dirty="0"/>
              <a:t>Title: Science &amp; sports in Package: Science Direct</a:t>
            </a:r>
          </a:p>
          <a:p>
            <a:pPr lvl="1"/>
            <a:r>
              <a:rPr lang="en-US" dirty="0"/>
              <a:t>Has an 1 week embargo. </a:t>
            </a:r>
          </a:p>
          <a:p>
            <a:pPr lvl="1"/>
            <a:r>
              <a:rPr lang="en-US" dirty="0"/>
              <a:t>It means all articles in the journal will be available online 1 week after these articles were published.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926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140" y="78046"/>
            <a:ext cx="10515600" cy="1325563"/>
          </a:xfrm>
        </p:spPr>
        <p:txBody>
          <a:bodyPr/>
          <a:lstStyle/>
          <a:p>
            <a:r>
              <a:rPr lang="en-US" b="1" dirty="0"/>
              <a:t>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5274"/>
            <a:ext cx="10515600" cy="5497033"/>
          </a:xfrm>
        </p:spPr>
        <p:txBody>
          <a:bodyPr/>
          <a:lstStyle/>
          <a:p>
            <a:r>
              <a:rPr lang="en-US" dirty="0"/>
              <a:t>Have a field called Custom Embargo that is only editable when title-package has been selected. </a:t>
            </a:r>
          </a:p>
          <a:p>
            <a:r>
              <a:rPr lang="en-US" dirty="0"/>
              <a:t>Provide a way for a user to:(see screenshot) </a:t>
            </a:r>
          </a:p>
          <a:p>
            <a:pPr lvl="1"/>
            <a:r>
              <a:rPr lang="en-US" dirty="0"/>
              <a:t>Enter a number </a:t>
            </a:r>
          </a:p>
          <a:p>
            <a:pPr lvl="1"/>
            <a:r>
              <a:rPr lang="en-US" dirty="0"/>
              <a:t>Select a unit of time: days, weeks, months, years.</a:t>
            </a:r>
          </a:p>
          <a:p>
            <a:r>
              <a:rPr lang="en-US" dirty="0"/>
              <a:t>Ability to remove Custom Embargo. Currently EBSCO HLM’s adds “None” in the unit of time dropdown as a way to remove Custom Embargo (see screenshot).  When you select None then the number defaults to 0. NOTE: </a:t>
            </a:r>
            <a:r>
              <a:rPr lang="en-US" i="1" dirty="0"/>
              <a:t>Will need to discuss with Jeffrey if it is okay to move forward with this approach.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712" y="5466907"/>
            <a:ext cx="1704975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544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84" y="0"/>
            <a:ext cx="11353800" cy="1325563"/>
          </a:xfrm>
        </p:spPr>
        <p:txBody>
          <a:bodyPr/>
          <a:lstStyle/>
          <a:p>
            <a:r>
              <a:rPr lang="en-US" b="1" dirty="0"/>
              <a:t>Requirements cont’d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935" y="1123875"/>
            <a:ext cx="10524461" cy="530882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Error handling</a:t>
            </a:r>
          </a:p>
          <a:p>
            <a:pPr lvl="1"/>
            <a:r>
              <a:rPr lang="en-US" dirty="0"/>
              <a:t>Do not allow a user to enter non-integers. </a:t>
            </a:r>
          </a:p>
          <a:p>
            <a:pPr lvl="1"/>
            <a:r>
              <a:rPr lang="en-US" dirty="0"/>
              <a:t>IF user enters zero</a:t>
            </a:r>
          </a:p>
          <a:p>
            <a:pPr marL="457200" lvl="1" indent="0">
              <a:buNone/>
            </a:pPr>
            <a:r>
              <a:rPr lang="en-US" dirty="0"/>
              <a:t>AND specifies days, weeks, months, and years then display the following message : </a:t>
            </a:r>
            <a:r>
              <a:rPr lang="en-US" b="1" dirty="0"/>
              <a:t>Please enter a number greater than 0.</a:t>
            </a:r>
          </a:p>
          <a:p>
            <a:pPr marL="457200" lvl="1" indent="0">
              <a:buNone/>
            </a:pPr>
            <a:endParaRPr lang="en-US" b="1" dirty="0"/>
          </a:p>
          <a:p>
            <a:r>
              <a:rPr lang="en-US" b="1" dirty="0"/>
              <a:t>Display Rules</a:t>
            </a:r>
          </a:p>
          <a:p>
            <a:pPr lvl="1"/>
            <a:r>
              <a:rPr lang="en-US" dirty="0"/>
              <a:t>Custom Embargo is only enabled when the title-package is selected. </a:t>
            </a:r>
          </a:p>
          <a:p>
            <a:pPr lvl="1"/>
            <a:r>
              <a:rPr lang="en-US" dirty="0"/>
              <a:t>Otherwise when title-package is not selected it is not editable. </a:t>
            </a:r>
          </a:p>
          <a:p>
            <a:pPr lvl="1"/>
            <a:r>
              <a:rPr lang="en-US" dirty="0"/>
              <a:t>Custom Embargo is not retained when the user unselects a title. All values are gone and reset to default.  </a:t>
            </a:r>
          </a:p>
          <a:p>
            <a:pPr lvl="1"/>
            <a:r>
              <a:rPr lang="en-US" dirty="0"/>
              <a:t>It does not impact managed embargo. </a:t>
            </a:r>
          </a:p>
          <a:p>
            <a:pPr lvl="1"/>
            <a:r>
              <a:rPr lang="en-US" dirty="0"/>
              <a:t>Ideally it would be nice to display Custom Embargo below Managed Embargo when it is present. When Managed Embargo is not present then display Custom Embargo below Custom Coverage   </a:t>
            </a:r>
          </a:p>
        </p:txBody>
      </p:sp>
    </p:spTree>
    <p:extLst>
      <p:ext uri="{BB962C8B-B14F-4D97-AF65-F5344CB8AC3E}">
        <p14:creationId xmlns:p14="http://schemas.microsoft.com/office/powerpoint/2010/main" val="1108271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18" y="0"/>
            <a:ext cx="10515600" cy="1325563"/>
          </a:xfrm>
        </p:spPr>
        <p:txBody>
          <a:bodyPr/>
          <a:lstStyle/>
          <a:p>
            <a:r>
              <a:rPr lang="en-US" b="1" dirty="0"/>
              <a:t>RM API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3283" y="1134508"/>
            <a:ext cx="5667153" cy="563843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Get </a:t>
            </a:r>
            <a:r>
              <a:rPr lang="en-US" dirty="0"/>
              <a:t>/{</a:t>
            </a:r>
            <a:r>
              <a:rPr lang="en-US" dirty="0" err="1"/>
              <a:t>custid</a:t>
            </a:r>
            <a:r>
              <a:rPr lang="en-US" dirty="0"/>
              <a:t>}/vendors/{</a:t>
            </a:r>
            <a:r>
              <a:rPr lang="en-US" dirty="0" err="1"/>
              <a:t>vendorid</a:t>
            </a:r>
            <a:r>
              <a:rPr lang="en-US" dirty="0"/>
              <a:t>}/packages/{</a:t>
            </a:r>
            <a:r>
              <a:rPr lang="en-US" dirty="0" err="1"/>
              <a:t>packageid</a:t>
            </a:r>
            <a:r>
              <a:rPr lang="en-US" dirty="0"/>
              <a:t>}/titles/{</a:t>
            </a:r>
            <a:r>
              <a:rPr lang="en-US" dirty="0" err="1"/>
              <a:t>kbid</a:t>
            </a:r>
            <a:r>
              <a:rPr lang="en-US" dirty="0"/>
              <a:t>}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Request Response:</a:t>
            </a:r>
          </a:p>
          <a:p>
            <a:pPr marL="0" indent="0">
              <a:buNone/>
            </a:pPr>
            <a:r>
              <a:rPr lang="en-US" dirty="0"/>
              <a:t>"</a:t>
            </a:r>
            <a:r>
              <a:rPr lang="en-US" dirty="0" err="1"/>
              <a:t>customCoverageList</a:t>
            </a:r>
            <a:r>
              <a:rPr lang="en-US" dirty="0"/>
              <a:t>": [</a:t>
            </a:r>
          </a:p>
          <a:p>
            <a:pPr marL="0" indent="0">
              <a:buNone/>
            </a:pPr>
            <a:r>
              <a:rPr lang="en-US" dirty="0"/>
              <a:t>        {}</a:t>
            </a:r>
          </a:p>
          <a:p>
            <a:pPr marL="0" indent="0">
              <a:buNone/>
            </a:pPr>
            <a:r>
              <a:rPr lang="en-US" dirty="0"/>
              <a:t>      ],</a:t>
            </a:r>
          </a:p>
          <a:p>
            <a:pPr marL="0" indent="0">
              <a:buNone/>
            </a:pPr>
            <a:r>
              <a:rPr lang="en-US" dirty="0"/>
              <a:t>      "</a:t>
            </a:r>
            <a:r>
              <a:rPr lang="en-US" dirty="0" err="1"/>
              <a:t>coverageStatement</a:t>
            </a:r>
            <a:r>
              <a:rPr lang="en-US" dirty="0"/>
              <a:t>": "Issues on or after 6/1/1992",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      "</a:t>
            </a:r>
            <a:r>
              <a:rPr lang="en-US" dirty="0" err="1">
                <a:highlight>
                  <a:srgbClr val="FFFF00"/>
                </a:highlight>
              </a:rPr>
              <a:t>managedEmbargoPeriod</a:t>
            </a:r>
            <a:r>
              <a:rPr lang="en-US" dirty="0">
                <a:highlight>
                  <a:srgbClr val="FFFF00"/>
                </a:highlight>
              </a:rPr>
              <a:t>": {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        "</a:t>
            </a:r>
            <a:r>
              <a:rPr lang="en-US" dirty="0" err="1">
                <a:highlight>
                  <a:srgbClr val="FFFF00"/>
                </a:highlight>
              </a:rPr>
              <a:t>embargoUnit</a:t>
            </a:r>
            <a:r>
              <a:rPr lang="en-US" dirty="0">
                <a:highlight>
                  <a:srgbClr val="FFFF00"/>
                </a:highlight>
              </a:rPr>
              <a:t>": "Days",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        "</a:t>
            </a:r>
            <a:r>
              <a:rPr lang="en-US" dirty="0" err="1">
                <a:highlight>
                  <a:srgbClr val="FFFF00"/>
                </a:highlight>
              </a:rPr>
              <a:t>embargoValue</a:t>
            </a:r>
            <a:r>
              <a:rPr lang="en-US" dirty="0">
                <a:highlight>
                  <a:srgbClr val="FFFF00"/>
                </a:highlight>
              </a:rPr>
              <a:t>": "1"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      },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      "</a:t>
            </a:r>
            <a:r>
              <a:rPr lang="en-US" dirty="0" err="1">
                <a:highlight>
                  <a:srgbClr val="FFFF00"/>
                </a:highlight>
              </a:rPr>
              <a:t>customEmbargoPeriod</a:t>
            </a:r>
            <a:r>
              <a:rPr lang="en-US" dirty="0">
                <a:highlight>
                  <a:srgbClr val="FFFF00"/>
                </a:highlight>
              </a:rPr>
              <a:t>": {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        "</a:t>
            </a:r>
            <a:r>
              <a:rPr lang="en-US" dirty="0" err="1">
                <a:highlight>
                  <a:srgbClr val="FFFF00"/>
                </a:highlight>
              </a:rPr>
              <a:t>embargoUnit</a:t>
            </a:r>
            <a:r>
              <a:rPr lang="en-US" dirty="0">
                <a:highlight>
                  <a:srgbClr val="FFFF00"/>
                </a:highlight>
              </a:rPr>
              <a:t>": "Days",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        "</a:t>
            </a:r>
            <a:r>
              <a:rPr lang="en-US" dirty="0" err="1">
                <a:highlight>
                  <a:srgbClr val="FFFF00"/>
                </a:highlight>
              </a:rPr>
              <a:t>embargoValue</a:t>
            </a:r>
            <a:r>
              <a:rPr lang="en-US" dirty="0">
                <a:highlight>
                  <a:srgbClr val="FFFF00"/>
                </a:highlight>
              </a:rPr>
              <a:t>": "1"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      },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480544" y="1134508"/>
            <a:ext cx="5608674" cy="552147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PUT</a:t>
            </a:r>
            <a:r>
              <a:rPr lang="en-US" dirty="0"/>
              <a:t> /{</a:t>
            </a:r>
            <a:r>
              <a:rPr lang="en-US" dirty="0" err="1"/>
              <a:t>custid</a:t>
            </a:r>
            <a:r>
              <a:rPr lang="en-US" dirty="0"/>
              <a:t>}/vendors/{</a:t>
            </a:r>
            <a:r>
              <a:rPr lang="en-US" dirty="0" err="1"/>
              <a:t>vendorid</a:t>
            </a:r>
            <a:r>
              <a:rPr lang="en-US" dirty="0"/>
              <a:t>}/packages/{</a:t>
            </a:r>
            <a:r>
              <a:rPr lang="en-US" dirty="0" err="1"/>
              <a:t>packageid</a:t>
            </a:r>
            <a:r>
              <a:rPr lang="en-US" dirty="0"/>
              <a:t>}/titles/{</a:t>
            </a:r>
            <a:r>
              <a:rPr lang="en-US" dirty="0" err="1"/>
              <a:t>kbid</a:t>
            </a: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bodyoptionc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"</a:t>
            </a:r>
            <a:r>
              <a:rPr lang="en-US" dirty="0" err="1"/>
              <a:t>isSelected</a:t>
            </a:r>
            <a:r>
              <a:rPr lang="en-US" dirty="0"/>
              <a:t>": true,</a:t>
            </a:r>
          </a:p>
          <a:p>
            <a:pPr marL="0" indent="0">
              <a:buNone/>
            </a:pPr>
            <a:r>
              <a:rPr lang="en-US" dirty="0"/>
              <a:t>  "</a:t>
            </a:r>
            <a:r>
              <a:rPr lang="en-US" dirty="0" err="1"/>
              <a:t>customCoverageList</a:t>
            </a:r>
            <a:r>
              <a:rPr lang="en-US" dirty="0"/>
              <a:t>": [</a:t>
            </a:r>
          </a:p>
          <a:p>
            <a:pPr marL="0" indent="0">
              <a:buNone/>
            </a:pPr>
            <a:r>
              <a:rPr lang="en-US" dirty="0"/>
              <a:t>    {</a:t>
            </a:r>
          </a:p>
          <a:p>
            <a:pPr marL="0" indent="0">
              <a:buNone/>
            </a:pPr>
            <a:r>
              <a:rPr lang="en-US" dirty="0"/>
              <a:t>      "</a:t>
            </a:r>
            <a:r>
              <a:rPr lang="en-US" dirty="0" err="1"/>
              <a:t>beginCoverage</a:t>
            </a:r>
            <a:r>
              <a:rPr lang="en-US" dirty="0"/>
              <a:t>": "2003-01-01",</a:t>
            </a:r>
          </a:p>
          <a:p>
            <a:pPr marL="0" indent="0">
              <a:buNone/>
            </a:pPr>
            <a:r>
              <a:rPr lang="en-US" dirty="0"/>
              <a:t>      "</a:t>
            </a:r>
            <a:r>
              <a:rPr lang="en-US" dirty="0" err="1"/>
              <a:t>endCoverage</a:t>
            </a:r>
            <a:r>
              <a:rPr lang="en-US" dirty="0"/>
              <a:t>": "2003-12-12"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  ],</a:t>
            </a:r>
          </a:p>
          <a:p>
            <a:pPr marL="0" indent="0">
              <a:buNone/>
            </a:pPr>
            <a:r>
              <a:rPr lang="en-US" dirty="0"/>
              <a:t>  "</a:t>
            </a:r>
            <a:r>
              <a:rPr lang="en-US" dirty="0" err="1"/>
              <a:t>coverageStatement</a:t>
            </a:r>
            <a:r>
              <a:rPr lang="en-US" dirty="0"/>
              <a:t>": "2009 - 2009",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  "</a:t>
            </a:r>
            <a:r>
              <a:rPr lang="en-US" dirty="0" err="1">
                <a:highlight>
                  <a:srgbClr val="FFFF00"/>
                </a:highlight>
              </a:rPr>
              <a:t>customEmbargoPeriod</a:t>
            </a:r>
            <a:r>
              <a:rPr lang="en-US" dirty="0">
                <a:highlight>
                  <a:srgbClr val="FFFF00"/>
                </a:highlight>
              </a:rPr>
              <a:t>": {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    "</a:t>
            </a:r>
            <a:r>
              <a:rPr lang="en-US" dirty="0" err="1">
                <a:highlight>
                  <a:srgbClr val="FFFF00"/>
                </a:highlight>
              </a:rPr>
              <a:t>embargoUnit</a:t>
            </a:r>
            <a:r>
              <a:rPr lang="en-US" dirty="0">
                <a:highlight>
                  <a:srgbClr val="FFFF00"/>
                </a:highlight>
              </a:rPr>
              <a:t>": "Days",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    "</a:t>
            </a:r>
            <a:r>
              <a:rPr lang="en-US" dirty="0" err="1">
                <a:highlight>
                  <a:srgbClr val="FFFF00"/>
                </a:highlight>
              </a:rPr>
              <a:t>embargoValue</a:t>
            </a:r>
            <a:r>
              <a:rPr lang="en-US" dirty="0">
                <a:highlight>
                  <a:srgbClr val="FFFF00"/>
                </a:highlight>
              </a:rPr>
              <a:t>": "1"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494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488" y="-308343"/>
            <a:ext cx="11194312" cy="1999032"/>
          </a:xfrm>
        </p:spPr>
        <p:txBody>
          <a:bodyPr/>
          <a:lstStyle/>
          <a:p>
            <a:r>
              <a:rPr lang="en-US" b="1" dirty="0"/>
              <a:t>Managed Embargo Screenshot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281" y="940543"/>
            <a:ext cx="8138160" cy="557947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567377" y="1936254"/>
            <a:ext cx="5543107" cy="668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https://folio.frontside.io/eholdings/customer-resources/19-1252-51825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673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488" y="-560633"/>
            <a:ext cx="11194312" cy="1999032"/>
          </a:xfrm>
        </p:spPr>
        <p:txBody>
          <a:bodyPr/>
          <a:lstStyle/>
          <a:p>
            <a:r>
              <a:rPr lang="en-US" b="1" dirty="0"/>
              <a:t>Custom Embargo Screenshot </a:t>
            </a:r>
          </a:p>
        </p:txBody>
      </p:sp>
      <p:sp>
        <p:nvSpPr>
          <p:cNvPr id="5" name="Rectangle 4"/>
          <p:cNvSpPr/>
          <p:nvPr/>
        </p:nvSpPr>
        <p:spPr>
          <a:xfrm>
            <a:off x="6567377" y="1996173"/>
            <a:ext cx="554310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https://folio.frontside.io/eholdings/customer-resources/26-146-62480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b="1" i="1" dirty="0"/>
              <a:t>NOTE</a:t>
            </a:r>
            <a:r>
              <a:rPr lang="en-US" i="1" dirty="0"/>
              <a:t>: Currently, the </a:t>
            </a:r>
            <a:r>
              <a:rPr lang="en-US" i="1" dirty="0" err="1"/>
              <a:t>eHoldings</a:t>
            </a:r>
            <a:r>
              <a:rPr lang="en-US" i="1" dirty="0"/>
              <a:t> app does display Custom Embargo as a read-only value. </a:t>
            </a:r>
          </a:p>
          <a:p>
            <a:endParaRPr lang="en-US" i="1" dirty="0"/>
          </a:p>
          <a:p>
            <a:r>
              <a:rPr lang="en-US" i="1" dirty="0"/>
              <a:t>Work is needed to allow a user to edit Custom Embargo when the title-package has been selected. </a:t>
            </a:r>
          </a:p>
          <a:p>
            <a:endParaRPr lang="en-US" i="1" dirty="0"/>
          </a:p>
          <a:p>
            <a:r>
              <a:rPr lang="en-US" i="1" dirty="0"/>
              <a:t>Can we keep the highlighted treatment when the title-package is not selected? Something to discuss w/ Jeffrey.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777" y="676496"/>
            <a:ext cx="6324600" cy="60579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9488" y="6368902"/>
            <a:ext cx="1796903" cy="36549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996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733</Words>
  <Application>Microsoft Office PowerPoint</Application>
  <PresentationFormat>Widescreen</PresentationFormat>
  <Paragraphs>82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eHoldings App: Custom Coverage</vt:lpstr>
      <vt:lpstr>What is an embargo?</vt:lpstr>
      <vt:lpstr>Requirements</vt:lpstr>
      <vt:lpstr>Requirements cont’d </vt:lpstr>
      <vt:lpstr>RM API</vt:lpstr>
      <vt:lpstr>Managed Embargo Screenshot </vt:lpstr>
      <vt:lpstr>Custom Embargo Screenshot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eHoldings App: Custom Coverage</dc:title>
  <dc:creator>Khalilah Gambrell</dc:creator>
  <cp:lastModifiedBy>Khalilah Gambrell</cp:lastModifiedBy>
  <cp:revision>13</cp:revision>
  <dcterms:created xsi:type="dcterms:W3CDTF">2018-01-26T15:02:21Z</dcterms:created>
  <dcterms:modified xsi:type="dcterms:W3CDTF">2018-01-26T16:23:17Z</dcterms:modified>
</cp:coreProperties>
</file>